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7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301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9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61123" autoAdjust="0"/>
  </p:normalViewPr>
  <p:slideViewPr>
    <p:cSldViewPr snapToGrid="0">
      <p:cViewPr varScale="1">
        <p:scale>
          <a:sx n="113" d="100"/>
          <a:sy n="113" d="100"/>
        </p:scale>
        <p:origin x="126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4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960245039324137E-2"/>
          <c:y val="7.1111111111111111E-2"/>
          <c:w val="0.92805363178597078"/>
          <c:h val="0.8480076990376203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Tabelle1!$C$3</c:f>
              <c:strCache>
                <c:ptCount val="1"/>
                <c:pt idx="0">
                  <c:v>2^-k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Tabelle1!$B$4:$B$15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Tabelle1!$C$4:$C$15</c:f>
              <c:numCache>
                <c:formatCode>General</c:formatCode>
                <c:ptCount val="12"/>
                <c:pt idx="0">
                  <c:v>0.5</c:v>
                </c:pt>
                <c:pt idx="1">
                  <c:v>0.25</c:v>
                </c:pt>
                <c:pt idx="2">
                  <c:v>0.125</c:v>
                </c:pt>
                <c:pt idx="3">
                  <c:v>6.25E-2</c:v>
                </c:pt>
                <c:pt idx="4">
                  <c:v>3.125E-2</c:v>
                </c:pt>
                <c:pt idx="5">
                  <c:v>1.5625E-2</c:v>
                </c:pt>
                <c:pt idx="6">
                  <c:v>7.8125E-3</c:v>
                </c:pt>
                <c:pt idx="7">
                  <c:v>3.90625E-3</c:v>
                </c:pt>
                <c:pt idx="8">
                  <c:v>1.953125E-3</c:v>
                </c:pt>
                <c:pt idx="9">
                  <c:v>9.765625E-4</c:v>
                </c:pt>
                <c:pt idx="10">
                  <c:v>4.8828125E-4</c:v>
                </c:pt>
                <c:pt idx="11">
                  <c:v>2.44140625E-4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573736"/>
        <c:axId val="149574128"/>
      </c:scatterChart>
      <c:valAx>
        <c:axId val="149573736"/>
        <c:scaling>
          <c:orientation val="minMax"/>
          <c:max val="13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9574128"/>
        <c:crosses val="autoZero"/>
        <c:crossBetween val="midCat"/>
      </c:valAx>
      <c:valAx>
        <c:axId val="1495741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9573736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Tabelle1!$B$22:$B$33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Tabelle1!$C$22:$C$33</c:f>
              <c:numCache>
                <c:formatCode>General</c:formatCode>
                <c:ptCount val="12"/>
                <c:pt idx="0">
                  <c:v>1</c:v>
                </c:pt>
                <c:pt idx="1">
                  <c:v>0.25</c:v>
                </c:pt>
                <c:pt idx="2">
                  <c:v>0.1111111111111111</c:v>
                </c:pt>
                <c:pt idx="3">
                  <c:v>6.25E-2</c:v>
                </c:pt>
                <c:pt idx="4">
                  <c:v>0.04</c:v>
                </c:pt>
                <c:pt idx="5">
                  <c:v>2.7777777777777776E-2</c:v>
                </c:pt>
                <c:pt idx="6">
                  <c:v>2.0408163265306121E-2</c:v>
                </c:pt>
                <c:pt idx="7">
                  <c:v>1.5625E-2</c:v>
                </c:pt>
                <c:pt idx="8">
                  <c:v>1.2345679012345678E-2</c:v>
                </c:pt>
                <c:pt idx="9">
                  <c:v>0.01</c:v>
                </c:pt>
                <c:pt idx="10">
                  <c:v>8.2644628099173556E-3</c:v>
                </c:pt>
                <c:pt idx="11">
                  <c:v>6.9444444444444441E-3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574912"/>
        <c:axId val="149575304"/>
      </c:scatterChart>
      <c:valAx>
        <c:axId val="149574912"/>
        <c:scaling>
          <c:orientation val="minMax"/>
          <c:max val="13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9575304"/>
        <c:crosses val="autoZero"/>
        <c:crossBetween val="midCat"/>
      </c:valAx>
      <c:valAx>
        <c:axId val="149575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957491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Tabelle1!$C$2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Tabelle1!$C$3:$C$12</c:f>
              <c:numCache>
                <c:formatCode>#,##0</c:formatCode>
                <c:ptCount val="10"/>
                <c:pt idx="0">
                  <c:v>8175000</c:v>
                </c:pt>
                <c:pt idx="1">
                  <c:v>3792000</c:v>
                </c:pt>
                <c:pt idx="2">
                  <c:v>2895000</c:v>
                </c:pt>
                <c:pt idx="3">
                  <c:v>2099000</c:v>
                </c:pt>
                <c:pt idx="4">
                  <c:v>1526000</c:v>
                </c:pt>
                <c:pt idx="5">
                  <c:v>1445000</c:v>
                </c:pt>
                <c:pt idx="6">
                  <c:v>1327000</c:v>
                </c:pt>
                <c:pt idx="7">
                  <c:v>1307000</c:v>
                </c:pt>
                <c:pt idx="8">
                  <c:v>1197000</c:v>
                </c:pt>
                <c:pt idx="9">
                  <c:v>945000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Tabelle1!$E$2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Tabelle1!$E$3:$E$12</c:f>
              <c:numCache>
                <c:formatCode>#,##0</c:formatCode>
                <c:ptCount val="10"/>
                <c:pt idx="0">
                  <c:v>8175000</c:v>
                </c:pt>
                <c:pt idx="1">
                  <c:v>4087500</c:v>
                </c:pt>
                <c:pt idx="2">
                  <c:v>2725000</c:v>
                </c:pt>
                <c:pt idx="3">
                  <c:v>2043750</c:v>
                </c:pt>
                <c:pt idx="4">
                  <c:v>1635000</c:v>
                </c:pt>
                <c:pt idx="5">
                  <c:v>1362500</c:v>
                </c:pt>
                <c:pt idx="6">
                  <c:v>1167857.142857143</c:v>
                </c:pt>
                <c:pt idx="7">
                  <c:v>1021875</c:v>
                </c:pt>
                <c:pt idx="8">
                  <c:v>908333.33333333337</c:v>
                </c:pt>
                <c:pt idx="9">
                  <c:v>817500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858704"/>
        <c:axId val="191859096"/>
      </c:lineChart>
      <c:catAx>
        <c:axId val="19185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1859096"/>
        <c:crosses val="autoZero"/>
        <c:auto val="1"/>
        <c:lblAlgn val="ctr"/>
        <c:lblOffset val="100"/>
        <c:noMultiLvlLbl val="0"/>
      </c:catAx>
      <c:valAx>
        <c:axId val="191859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185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Tabelle1!$C$21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Tabelle1!$C$22:$C$31</c:f>
              <c:numCache>
                <c:formatCode>#,##0</c:formatCode>
                <c:ptCount val="10"/>
                <c:pt idx="0">
                  <c:v>3460000</c:v>
                </c:pt>
                <c:pt idx="1">
                  <c:v>1786000</c:v>
                </c:pt>
                <c:pt idx="2">
                  <c:v>1353000</c:v>
                </c:pt>
                <c:pt idx="3">
                  <c:v>1007000</c:v>
                </c:pt>
                <c:pt idx="4">
                  <c:v>679000</c:v>
                </c:pt>
                <c:pt idx="5">
                  <c:v>606000</c:v>
                </c:pt>
                <c:pt idx="6">
                  <c:v>588000</c:v>
                </c:pt>
                <c:pt idx="7">
                  <c:v>580000</c:v>
                </c:pt>
                <c:pt idx="8">
                  <c:v>574000</c:v>
                </c:pt>
                <c:pt idx="9">
                  <c:v>547000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Tabelle1!$E$21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Tabelle1!$E$22:$E$31</c:f>
              <c:numCache>
                <c:formatCode>#,##0</c:formatCode>
                <c:ptCount val="10"/>
                <c:pt idx="0">
                  <c:v>3460000</c:v>
                </c:pt>
                <c:pt idx="1">
                  <c:v>1730000</c:v>
                </c:pt>
                <c:pt idx="2">
                  <c:v>1153333.3333333333</c:v>
                </c:pt>
                <c:pt idx="3">
                  <c:v>865000</c:v>
                </c:pt>
                <c:pt idx="4">
                  <c:v>692000</c:v>
                </c:pt>
                <c:pt idx="5">
                  <c:v>576666.66666666663</c:v>
                </c:pt>
                <c:pt idx="6">
                  <c:v>494285.71428571426</c:v>
                </c:pt>
                <c:pt idx="7">
                  <c:v>432500</c:v>
                </c:pt>
                <c:pt idx="8">
                  <c:v>384444.44444444444</c:v>
                </c:pt>
                <c:pt idx="9">
                  <c:v>346000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4422208"/>
        <c:axId val="394423776"/>
      </c:lineChart>
      <c:catAx>
        <c:axId val="39442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4423776"/>
        <c:crosses val="autoZero"/>
        <c:auto val="1"/>
        <c:lblAlgn val="ctr"/>
        <c:lblOffset val="100"/>
        <c:noMultiLvlLbl val="0"/>
      </c:catAx>
      <c:valAx>
        <c:axId val="39442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442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Tabelle1!$C$40</c:f>
              <c:strCache>
                <c:ptCount val="1"/>
                <c:pt idx="0">
                  <c:v>Peak Players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Tabelle1!$C$41:$C$50</c:f>
              <c:numCache>
                <c:formatCode>General</c:formatCode>
                <c:ptCount val="10"/>
                <c:pt idx="0">
                  <c:v>1262000</c:v>
                </c:pt>
                <c:pt idx="1">
                  <c:v>677700</c:v>
                </c:pt>
                <c:pt idx="2">
                  <c:v>360700</c:v>
                </c:pt>
                <c:pt idx="3">
                  <c:v>161000</c:v>
                </c:pt>
                <c:pt idx="4">
                  <c:v>123500</c:v>
                </c:pt>
                <c:pt idx="5">
                  <c:v>118200</c:v>
                </c:pt>
                <c:pt idx="6">
                  <c:v>117900</c:v>
                </c:pt>
                <c:pt idx="7">
                  <c:v>97300</c:v>
                </c:pt>
                <c:pt idx="8">
                  <c:v>92200</c:v>
                </c:pt>
                <c:pt idx="9">
                  <c:v>91000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Tabelle1!$E$40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Tabelle1!$E$41:$E$50</c:f>
              <c:numCache>
                <c:formatCode>#,##0</c:formatCode>
                <c:ptCount val="10"/>
                <c:pt idx="0">
                  <c:v>1262000</c:v>
                </c:pt>
                <c:pt idx="1">
                  <c:v>631000</c:v>
                </c:pt>
                <c:pt idx="2">
                  <c:v>420666.66666666669</c:v>
                </c:pt>
                <c:pt idx="3">
                  <c:v>315500</c:v>
                </c:pt>
                <c:pt idx="4">
                  <c:v>252400</c:v>
                </c:pt>
                <c:pt idx="5">
                  <c:v>210333.33333333334</c:v>
                </c:pt>
                <c:pt idx="6">
                  <c:v>180285.71428571429</c:v>
                </c:pt>
                <c:pt idx="7">
                  <c:v>157750</c:v>
                </c:pt>
                <c:pt idx="8">
                  <c:v>140222.22222222222</c:v>
                </c:pt>
                <c:pt idx="9">
                  <c:v>126200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4823856"/>
        <c:axId val="394819936"/>
      </c:lineChart>
      <c:catAx>
        <c:axId val="39482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4819936"/>
        <c:crosses val="autoZero"/>
        <c:auto val="1"/>
        <c:lblAlgn val="ctr"/>
        <c:lblOffset val="100"/>
        <c:noMultiLvlLbl val="0"/>
      </c:catAx>
      <c:valAx>
        <c:axId val="39481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482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FD022-CDB7-4BB9-8DBF-7E39DCFC0EB0}" type="datetimeFigureOut">
              <a:rPr lang="de-DE" smtClean="0"/>
              <a:t>28.05.2015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518F0-9C1C-4805-8482-80C0FDA60E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917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8F6BF-DDFE-4147-8EBA-1BF9CC6B0D54}" type="datetimeFigureOut">
              <a:rPr lang="de-DE" smtClean="0"/>
              <a:t>28.05.2015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A82A-FFBC-49D0-B562-A23245AE7C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3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– difficult to estimate the number of people who have heard of Barack Obama or Bill Gates – easy to count the number of links to high-profile Web sites such as Google, Amazon, or Wikipedia </a:t>
            </a:r>
          </a:p>
          <a:p>
            <a:endParaRPr lang="en-US" dirty="0" smtClean="0"/>
          </a:p>
          <a:p>
            <a:r>
              <a:rPr lang="en-US" dirty="0" smtClean="0"/>
              <a:t>– easy to count the number of links to high-profile Web sites such as Google, Amazon, or Wikipedia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A82A-FFBC-49D0-B562-A23245AE7C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Andere Beispiele: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A82A-FFBC-49D0-B562-A23245AE7C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2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780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922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742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647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422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689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9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12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9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04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2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feld 5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41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26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71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Myriad Proy Gothic (Textkörper)"/>
              </a:defRPr>
            </a:lvl1pPr>
          </a:lstStyle>
          <a:p>
            <a:r>
              <a:rPr lang="en-US" dirty="0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7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chart" Target="../charts/chart2.xml"/><Relationship Id="rId10" Type="http://schemas.openxmlformats.org/officeDocument/2006/relationships/image" Target="../media/image10.png"/><Relationship Id="rId4" Type="http://schemas.openxmlformats.org/officeDocument/2006/relationships/chart" Target="../charts/chart1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dirty="0" smtClean="0"/>
              <a:t>Power Laws </a:t>
            </a:r>
            <a:r>
              <a:rPr lang="de-DE" sz="4800" dirty="0" err="1" smtClean="0"/>
              <a:t>and</a:t>
            </a:r>
            <a:r>
              <a:rPr lang="de-DE" sz="4800" dirty="0" smtClean="0"/>
              <a:t/>
            </a:r>
            <a:br>
              <a:rPr lang="de-DE" sz="4800" dirty="0" smtClean="0"/>
            </a:br>
            <a:r>
              <a:rPr lang="de-DE" sz="4800" dirty="0" smtClean="0"/>
              <a:t>Rich-</a:t>
            </a:r>
            <a:r>
              <a:rPr lang="de-DE" sz="4800" dirty="0" err="1" smtClean="0"/>
              <a:t>Get</a:t>
            </a:r>
            <a:r>
              <a:rPr lang="de-DE" sz="4800" dirty="0" smtClean="0"/>
              <a:t>-</a:t>
            </a:r>
            <a:r>
              <a:rPr lang="de-DE" sz="4800" dirty="0" err="1" smtClean="0"/>
              <a:t>Richer</a:t>
            </a:r>
            <a:r>
              <a:rPr lang="de-DE" sz="4800" dirty="0" smtClean="0"/>
              <a:t> </a:t>
            </a:r>
            <a:r>
              <a:rPr lang="de-DE" sz="4800" dirty="0" err="1" smtClean="0"/>
              <a:t>Phenomena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3302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smtClean="0"/>
              <a:t>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Weitere untersuchte Potenzgesetze: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smtClean="0"/>
                  <a:t>		Telefonnummern, die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 smtClean="0"/>
                  <a:t>-Anrufe pro Tag erhalten =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200" dirty="0" smtClean="0"/>
                  <a:t> 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smtClean="0"/>
                  <a:t>	Bücher, die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smtClean="0"/>
                  <a:t>-Leuten gekauft wurden =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200" dirty="0"/>
                  <a:t> </a:t>
                </a:r>
                <a:endParaRPr lang="de-DE" sz="2200" dirty="0" smtClean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smtClean="0"/>
                  <a:t>	Wissenschaftliche Paper, die k-Zitate erhalten haben =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14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Folgerung: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Normalverteilungen sind typisch für naturwissenschaftliche Themengebiete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Potenzgesetze beschreiben Bereiche die von Popularität/Bekanntheit geprägt sind</a:t>
            </a:r>
          </a:p>
          <a:p>
            <a:pPr marL="0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8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10266579" cy="3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Datensätze können auf Potenzgesetze überprüft werden; Schnelltest: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de-DE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de-DE" sz="24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200" dirty="0" smtClean="0"/>
              </a:p>
              <a:p>
                <a:pPr marL="0" indent="0">
                  <a:buNone/>
                </a:pPr>
                <a:r>
                  <a:rPr lang="de-DE" dirty="0" smtClean="0"/>
                  <a:t>Zeigt der Plot dieser Funktion eine gerade Linie kann von einem Potenzgesetz ausgegangen werden.</a:t>
                </a:r>
                <a:endParaRPr lang="de-DE" sz="1600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10266579" cy="3416300"/>
              </a:xfrm>
              <a:blipFill rotWithShape="0">
                <a:blip r:embed="rId2"/>
                <a:stretch>
                  <a:fillRect l="-475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3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0" y="2603500"/>
            <a:ext cx="8825659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Andrei Broder, israelischer Informatiker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Seit 2012 bei Google tätig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Schwerpunkt sind Suchmaschinen und dazu benötigten Algorithmen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Untersuchte mit verschiedenen AltaVista Crawls jeweils über</a:t>
            </a:r>
          </a:p>
          <a:p>
            <a:pPr marL="2914650" lvl="6" indent="-28575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200 Millionen Webseiten und</a:t>
            </a:r>
          </a:p>
          <a:p>
            <a:pPr marL="2914650" lvl="6" indent="-28575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1.5 Milliarden Inlinks </a:t>
            </a:r>
            <a:endParaRPr lang="de-DE" sz="18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1026" name="Picture 2" descr="http://wwwconference.org/www2008/Images/AndreiBro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603500"/>
            <a:ext cx="15144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idx="1"/>
          </p:nvPr>
        </p:nvSpPr>
        <p:spPr>
          <a:xfrm>
            <a:off x="1154954" y="2510363"/>
            <a:ext cx="4825157" cy="35189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dirty="0" smtClean="0"/>
              <a:t>Inlinks Verteilung nach Potenzgesetzen</a:t>
            </a:r>
            <a:endParaRPr lang="de-DE" dirty="0"/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724" y="3069429"/>
            <a:ext cx="3903615" cy="3142847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>
            <p:ph type="body" sz="quarter" idx="3"/>
          </p:nvPr>
        </p:nvSpPr>
        <p:spPr>
          <a:xfrm>
            <a:off x="6208710" y="2510363"/>
            <a:ext cx="4825159" cy="351892"/>
          </a:xfrm>
        </p:spPr>
        <p:txBody>
          <a:bodyPr/>
          <a:lstStyle/>
          <a:p>
            <a:r>
              <a:rPr lang="de-DE" dirty="0" smtClean="0"/>
              <a:t>Inlinks Verteilung über 2 Crawls</a:t>
            </a:r>
            <a:endParaRPr lang="de-DE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9481" y="3069429"/>
            <a:ext cx="3903615" cy="31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1" y="2603500"/>
            <a:ext cx="7108510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Mark Newman, britischer Physiker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Professor an der University </a:t>
            </a:r>
            <a:r>
              <a:rPr lang="de-DE" dirty="0" err="1" smtClean="0"/>
              <a:t>of</a:t>
            </a:r>
            <a:r>
              <a:rPr lang="de-DE" dirty="0" smtClean="0"/>
              <a:t> Michigan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Autor von „Power Laws, Pareto </a:t>
            </a:r>
            <a:r>
              <a:rPr lang="de-DE" dirty="0" err="1" smtClean="0"/>
              <a:t>distributions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Zipf‘s</a:t>
            </a:r>
            <a:r>
              <a:rPr lang="de-DE" dirty="0" smtClean="0"/>
              <a:t> Law“, in welchem verschiedene Beispiele zu Potenzgesetzen untersucht wurden.</a:t>
            </a:r>
          </a:p>
        </p:txBody>
      </p:sp>
      <p:pic>
        <p:nvPicPr>
          <p:cNvPr id="2050" name="Picture 2" descr="220220_newman_1172785944.jpg (220×2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" y="26035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 txBox="1">
            <a:spLocks/>
          </p:cNvSpPr>
          <p:nvPr/>
        </p:nvSpPr>
        <p:spPr>
          <a:xfrm>
            <a:off x="265954" y="3618443"/>
            <a:ext cx="7108510" cy="34163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4" y="73572"/>
            <a:ext cx="4905136" cy="6676435"/>
          </a:xfrm>
          <a:prstGeom prst="rect">
            <a:avLst/>
          </a:prstGeom>
        </p:spPr>
      </p:pic>
      <p:grpSp>
        <p:nvGrpSpPr>
          <p:cNvPr id="34" name="Gruppieren 33"/>
          <p:cNvGrpSpPr/>
          <p:nvPr/>
        </p:nvGrpSpPr>
        <p:grpSpPr>
          <a:xfrm>
            <a:off x="5537195" y="1292010"/>
            <a:ext cx="6570137" cy="4764833"/>
            <a:chOff x="5477934" y="1292010"/>
            <a:chExt cx="6316134" cy="4764833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5477934" y="1292010"/>
              <a:ext cx="6316134" cy="1107996"/>
              <a:chOff x="5477934" y="1292010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/>
                  <p:cNvSpPr txBox="1"/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oft kommen verschiedene Wörter in einem Text vor?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feld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/>
                  <p:cNvSpPr txBox="1"/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häufig wurden Paper zitiert?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feld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/>
                  <p:cNvSpPr txBox="1"/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Pages erhalten wie viele Aufrufe?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feld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uppieren 24"/>
            <p:cNvGrpSpPr/>
            <p:nvPr/>
          </p:nvGrpSpPr>
          <p:grpSpPr>
            <a:xfrm>
              <a:off x="5477934" y="2510447"/>
              <a:ext cx="6316134" cy="1107996"/>
              <a:chOff x="5477934" y="2400006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/>
                  <p:cNvSpPr txBox="1"/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Bücher verkauften sich wie oft?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feld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/>
                  <p:cNvSpPr txBox="1"/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viele Anrufe erhalten Telefone?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feld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/>
                  <p:cNvSpPr txBox="1"/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stark sind Erdbeben ausgeschlagen?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feld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uppieren 25"/>
            <p:cNvGrpSpPr/>
            <p:nvPr/>
          </p:nvGrpSpPr>
          <p:grpSpPr>
            <a:xfrm>
              <a:off x="5477934" y="3730410"/>
              <a:ext cx="6316134" cy="1107996"/>
              <a:chOff x="5477934" y="1292010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feld 26"/>
                  <p:cNvSpPr txBox="1"/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Welchen Durchmesser haben Mondkrater?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feld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/>
                  <p:cNvSpPr txBox="1"/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viele Sonneneruptionen erzeugten welche Gamma </a:t>
                    </a:r>
                    <a:r>
                      <a:rPr lang="de-DE" dirty="0" err="1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Strah</a:t>
                    </a:r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.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feld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/>
                  <p:cNvSpPr txBox="1"/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Kriege waren wie intensiv (</a:t>
                    </a:r>
                    <a:r>
                      <a:rPr lang="de-DE" dirty="0" err="1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anz</a:t>
                    </a:r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. Kriegsgefallene)? 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feld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uppieren 29"/>
            <p:cNvGrpSpPr/>
            <p:nvPr/>
          </p:nvGrpSpPr>
          <p:grpSpPr>
            <a:xfrm>
              <a:off x="5477934" y="4948847"/>
              <a:ext cx="6316134" cy="1107996"/>
              <a:chOff x="5477934" y="2400006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feld 30"/>
                  <p:cNvSpPr txBox="1"/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ist das Geld unter reichen aufgeteilt?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feld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feld 31"/>
                  <p:cNvSpPr txBox="1"/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Häufigkeit von Familiennamen.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feld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feld 32"/>
                  <p:cNvSpPr txBox="1"/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verteilt sich die Bevölkerung auf Städte?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feld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59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</a:t>
            </a:r>
            <a:r>
              <a:rPr lang="de-DE" dirty="0"/>
              <a:t>Rich-</a:t>
            </a:r>
            <a:r>
              <a:rPr lang="de-DE" dirty="0" err="1"/>
              <a:t>Get</a:t>
            </a:r>
            <a:r>
              <a:rPr lang="de-DE" dirty="0"/>
              <a:t>-</a:t>
            </a:r>
            <a:r>
              <a:rPr lang="de-DE" dirty="0" err="1"/>
              <a:t>Richer</a:t>
            </a:r>
            <a:r>
              <a:rPr lang="de-DE" dirty="0"/>
              <a:t> </a:t>
            </a:r>
            <a:r>
              <a:rPr lang="de-DE" dirty="0" smtClean="0"/>
              <a:t>Dynamik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4284133"/>
            <a:ext cx="8825659" cy="173566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Viele Unabhängige Entscheidungen lassen Normalverteilungen entstehen.</a:t>
            </a:r>
          </a:p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dirty="0" smtClean="0"/>
              <a:t>Potenzgesetze sind das Ergebnis von in Beziehung stehenden Entscheidungen und</a:t>
            </a:r>
          </a:p>
          <a:p>
            <a:pPr marL="0" indent="0" algn="ctr">
              <a:buNone/>
            </a:pPr>
            <a:r>
              <a:rPr lang="de-DE" dirty="0" smtClean="0"/>
              <a:t>der Tatsache das Menschen gerne Entscheidungen kopieren. 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2603500"/>
            <a:ext cx="6659779" cy="1392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Wie entstehen diese Potenzgesetze?</a:t>
            </a:r>
          </a:p>
          <a:p>
            <a:pPr marL="0" indent="0">
              <a:buFont typeface="+mj-lt"/>
              <a:buNone/>
            </a:pPr>
            <a:r>
              <a:rPr lang="de-DE" dirty="0" smtClean="0"/>
              <a:t>Es ist überraschend, dass immer eine nahezu gerade Linie entsteht, trotz aller eingeflossenen Faktoren.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0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3.1. Modell und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9013513" cy="3898900"/>
              </a:xfrm>
            </p:spPr>
            <p:txBody>
              <a:bodyPr>
                <a:normAutofit/>
              </a:bodyPr>
              <a:lstStyle/>
              <a:p>
                <a:pPr algn="just">
                  <a:buFont typeface="+mj-lt"/>
                  <a:buAutoNum type="arabicParenBoth"/>
                </a:pPr>
                <a:r>
                  <a:rPr lang="de-DE" dirty="0" smtClean="0">
                    <a:solidFill>
                      <a:schemeClr val="tx1"/>
                    </a:solidFill>
                  </a:rPr>
                  <a:t>Pages werden der Reihe nach erstellt und durchnummeriert: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2, 3, …, 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>
                  <a:buFont typeface="+mj-lt"/>
                  <a:buAutoNum type="arabicParenBoth"/>
                </a:pPr>
                <a:r>
                  <a:rPr lang="de-DE" dirty="0" smtClean="0">
                    <a:solidFill>
                      <a:schemeClr val="tx1"/>
                    </a:solidFill>
                  </a:rPr>
                  <a:t>Wenn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erstellt wird, erstellt es einen Link zu einer zuvor erstellten Page nach der folgenden Wahrscheinlichkeits-Regel (kontrolliert durch eine Zahl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zwischen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):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aus und erstellt einen Link auf </a:t>
                </a:r>
                <a14:m>
                  <m:oMath xmlns:m="http://schemas.openxmlformats.org/officeDocument/2006/math"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aus und erstellt einen Link auf </a:t>
                </a:r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die </a:t>
                </a:r>
                <a14:m>
                  <m:oMath xmlns:m="http://schemas.openxmlformats.org/officeDocument/2006/math"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auf die </a:t>
                </a:r>
                <a14:m>
                  <m:oMath xmlns:m="http://schemas.openxmlformats.org/officeDocument/2006/math"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𝑆𝑒𝑖𝑡𝑒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 zeigt</a:t>
                </a:r>
                <a:r>
                  <a:rPr lang="de-DE" sz="1800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Dies beschreibt die Erstellung eines Links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; dieser Prozess könnte beliebig oft wiederholt werden um multiple, unabhängig generierte Links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zu erhalten. Um die Dinge einfach zu halten generiert jede Page nur einen out-link.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9013513" cy="3898900"/>
              </a:xfrm>
              <a:blipFill rotWithShape="0">
                <a:blip r:embed="rId2"/>
                <a:stretch>
                  <a:fillRect l="-541" t="-781" r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8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9790815" y="3399949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809996" y="20679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504814" y="206798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504814" y="7106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Gerade Verbindung mit Pfeil 7"/>
          <p:cNvCxnSpPr>
            <a:stCxn id="5" idx="7"/>
            <a:endCxn id="7" idx="2"/>
          </p:cNvCxnSpPr>
          <p:nvPr/>
        </p:nvCxnSpPr>
        <p:spPr>
          <a:xfrm flipV="1">
            <a:off x="5518217" y="1125484"/>
            <a:ext cx="1986597" cy="106401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6"/>
          </p:cNvCxnSpPr>
          <p:nvPr/>
        </p:nvCxnSpPr>
        <p:spPr>
          <a:xfrm flipH="1">
            <a:off x="5639729" y="2482850"/>
            <a:ext cx="1865085" cy="1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0"/>
            <a:endCxn id="7" idx="5"/>
          </p:cNvCxnSpPr>
          <p:nvPr/>
        </p:nvCxnSpPr>
        <p:spPr>
          <a:xfrm flipH="1" flipV="1">
            <a:off x="8213035" y="1418838"/>
            <a:ext cx="1992647" cy="1981111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203201" y="168750"/>
            <a:ext cx="22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Myriad Pro" panose="020B0503030403020204" pitchFamily="34" charset="0"/>
              </a:rPr>
              <a:t>1. Page 5 wird erstellt</a:t>
            </a:r>
            <a:endParaRPr lang="de-DE" dirty="0">
              <a:latin typeface="Myriad Pro" panose="020B0503030403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03200" y="617483"/>
            <a:ext cx="380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Myriad Pro" panose="020B0503030403020204" pitchFamily="34" charset="0"/>
              </a:rPr>
              <a:t>2</a:t>
            </a:r>
            <a:r>
              <a:rPr lang="de-DE" dirty="0" smtClean="0">
                <a:latin typeface="Myriad Pro" panose="020B0503030403020204" pitchFamily="34" charset="0"/>
              </a:rPr>
              <a:t>. Page 5 sucht sich eine Page aus</a:t>
            </a:r>
            <a:endParaRPr lang="de-DE" dirty="0"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203199" y="1066216"/>
                <a:ext cx="3801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dirty="0" smtClean="0">
                    <a:latin typeface="Myriad Pro" panose="020B0503030403020204" pitchFamily="34" charset="0"/>
                  </a:rPr>
                  <a:t>3. Page 5 würfelt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 smtClean="0">
                    <a:latin typeface="Myriad Pro" panose="020B0503030403020204" pitchFamily="34" charset="0"/>
                  </a:rPr>
                  <a:t> und erstellt einen Link auf diese Page</a:t>
                </a: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066216"/>
                <a:ext cx="3801534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282" t="-4717" r="-1282" b="-15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/>
          <p:cNvSpPr/>
          <p:nvPr/>
        </p:nvSpPr>
        <p:spPr>
          <a:xfrm>
            <a:off x="6157404" y="408305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4684863" y="1942849"/>
            <a:ext cx="1080000" cy="10800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/>
          <p:cNvCxnSpPr>
            <a:stCxn id="28" idx="0"/>
            <a:endCxn id="5" idx="4"/>
          </p:cNvCxnSpPr>
          <p:nvPr/>
        </p:nvCxnSpPr>
        <p:spPr>
          <a:xfrm flipH="1" flipV="1">
            <a:off x="5224863" y="2897717"/>
            <a:ext cx="1347408" cy="118533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174497" y="2125383"/>
            <a:ext cx="22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Myriad Pro" panose="020B0503030403020204" pitchFamily="34" charset="0"/>
              </a:rPr>
              <a:t>1. Page 6 wird erstellt</a:t>
            </a:r>
            <a:endParaRPr lang="de-DE" dirty="0">
              <a:latin typeface="Myriad Pro" panose="020B0503030403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174496" y="2574116"/>
            <a:ext cx="380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Myriad Pro" panose="020B0503030403020204" pitchFamily="34" charset="0"/>
              </a:rPr>
              <a:t>2</a:t>
            </a:r>
            <a:r>
              <a:rPr lang="de-DE" dirty="0" smtClean="0">
                <a:latin typeface="Myriad Pro" panose="020B0503030403020204" pitchFamily="34" charset="0"/>
              </a:rPr>
              <a:t>. Page 6 sucht sich eine Page aus</a:t>
            </a:r>
            <a:endParaRPr lang="de-DE" dirty="0">
              <a:latin typeface="Myriad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174495" y="3022849"/>
                <a:ext cx="38015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dirty="0" smtClean="0">
                    <a:latin typeface="Myriad Pro" panose="020B0503030403020204" pitchFamily="34" charset="0"/>
                  </a:rPr>
                  <a:t>3. Page 6 würfelt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dirty="0" smtClean="0">
                    <a:latin typeface="Myriad Pro" panose="020B0503030403020204" pitchFamily="34" charset="0"/>
                  </a:rPr>
                  <a:t> und erstellt einen Link auf die Page, auf die die ausgewählte Page zeigt</a:t>
                </a:r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5" y="3022849"/>
                <a:ext cx="380153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45" t="-3311" r="-1284" b="-105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lipse 35"/>
          <p:cNvSpPr/>
          <p:nvPr/>
        </p:nvSpPr>
        <p:spPr>
          <a:xfrm>
            <a:off x="8546216" y="408305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8" name="Rechteck 37"/>
          <p:cNvSpPr/>
          <p:nvPr/>
        </p:nvSpPr>
        <p:spPr>
          <a:xfrm>
            <a:off x="7388953" y="1954715"/>
            <a:ext cx="1080000" cy="10800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/>
          <p:cNvCxnSpPr>
            <a:stCxn id="36" idx="1"/>
            <a:endCxn id="5" idx="5"/>
          </p:cNvCxnSpPr>
          <p:nvPr/>
        </p:nvCxnSpPr>
        <p:spPr>
          <a:xfrm flipH="1" flipV="1">
            <a:off x="5518217" y="2776205"/>
            <a:ext cx="3149511" cy="142835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5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9" grpId="0" animBg="1"/>
      <p:bldP spid="29" grpId="1" animBg="1"/>
      <p:bldP spid="33" grpId="0"/>
      <p:bldP spid="34" grpId="0"/>
      <p:bldP spid="35" grpId="0"/>
      <p:bldP spid="36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de-DE" sz="2000" dirty="0" smtClean="0"/>
              <a:t>Popularität als Netzwerk Phänomen </a:t>
            </a:r>
          </a:p>
          <a:p>
            <a:pPr>
              <a:buAutoNum type="arabicPeriod"/>
            </a:pPr>
            <a:r>
              <a:rPr lang="de-DE" sz="2000" dirty="0" smtClean="0"/>
              <a:t>Potenzgesetze</a:t>
            </a:r>
          </a:p>
          <a:p>
            <a:pPr>
              <a:buAutoNum type="arabicPeriod"/>
            </a:pPr>
            <a:r>
              <a:rPr lang="de-DE" sz="2000" dirty="0" smtClean="0"/>
              <a:t>Rich-Get-Richer Dynamik</a:t>
            </a:r>
          </a:p>
          <a:p>
            <a:pPr lvl="1"/>
            <a:r>
              <a:rPr lang="de-DE" sz="1800" dirty="0" smtClean="0"/>
              <a:t>Modell und Beispiel</a:t>
            </a:r>
          </a:p>
          <a:p>
            <a:pPr lvl="1"/>
            <a:r>
              <a:rPr lang="de-DE" sz="1800" dirty="0" smtClean="0"/>
              <a:t>Unvorhersehbarkeit der Effekte</a:t>
            </a:r>
          </a:p>
          <a:p>
            <a:r>
              <a:rPr lang="de-DE" sz="2000" dirty="0" smtClean="0"/>
              <a:t>The Long </a:t>
            </a:r>
            <a:r>
              <a:rPr lang="de-DE" sz="2000" dirty="0" err="1" smtClean="0"/>
              <a:t>Tail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Zipf‘s</a:t>
            </a:r>
            <a:r>
              <a:rPr lang="de-DE" sz="2000" dirty="0" smtClean="0"/>
              <a:t> Law</a:t>
            </a:r>
          </a:p>
          <a:p>
            <a:r>
              <a:rPr lang="de-DE" sz="2000" dirty="0" smtClean="0"/>
              <a:t>Einfluss von Search Tools und Recommendation Systems</a:t>
            </a:r>
          </a:p>
          <a:p>
            <a:pPr marL="0" indent="0">
              <a:buNone/>
            </a:pPr>
            <a:endParaRPr lang="de-DE" sz="2000" dirty="0" smtClean="0"/>
          </a:p>
          <a:p>
            <a:pPr lvl="1"/>
            <a:endParaRPr lang="de-DE" sz="1800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>
              <a:buAutoNum type="arabicPeriod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6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4290504" y="236766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81571" y="24891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584471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584471" y="184414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619591" y="45538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823241" y="439631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288216" y="4811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391670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109249" y="45622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581571" y="12445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Gerade Verbindung mit Pfeil 16"/>
          <p:cNvCxnSpPr>
            <a:stCxn id="7" idx="6"/>
            <a:endCxn id="4" idx="1"/>
          </p:cNvCxnSpPr>
          <p:nvPr/>
        </p:nvCxnSpPr>
        <p:spPr>
          <a:xfrm>
            <a:off x="3414204" y="2259010"/>
            <a:ext cx="997812" cy="23016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6" idx="6"/>
            <a:endCxn id="4" idx="3"/>
          </p:cNvCxnSpPr>
          <p:nvPr/>
        </p:nvCxnSpPr>
        <p:spPr>
          <a:xfrm flipV="1">
            <a:off x="3414204" y="3075881"/>
            <a:ext cx="997812" cy="24517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0"/>
            <a:endCxn id="5" idx="5"/>
          </p:cNvCxnSpPr>
          <p:nvPr/>
        </p:nvCxnSpPr>
        <p:spPr>
          <a:xfrm flipH="1" flipV="1">
            <a:off x="7289792" y="3197393"/>
            <a:ext cx="948316" cy="1198925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0"/>
            <a:endCxn id="5" idx="4"/>
          </p:cNvCxnSpPr>
          <p:nvPr/>
        </p:nvCxnSpPr>
        <p:spPr>
          <a:xfrm flipV="1">
            <a:off x="6703083" y="3318905"/>
            <a:ext cx="293355" cy="149227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11" idx="4"/>
            <a:endCxn id="9" idx="7"/>
          </p:cNvCxnSpPr>
          <p:nvPr/>
        </p:nvCxnSpPr>
        <p:spPr>
          <a:xfrm flipH="1">
            <a:off x="8531462" y="3735917"/>
            <a:ext cx="1275075" cy="781913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2" idx="6"/>
            <a:endCxn id="8" idx="2"/>
          </p:cNvCxnSpPr>
          <p:nvPr/>
        </p:nvCxnSpPr>
        <p:spPr>
          <a:xfrm flipV="1">
            <a:off x="1938982" y="4968681"/>
            <a:ext cx="1680609" cy="846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13" idx="3"/>
            <a:endCxn id="4" idx="7"/>
          </p:cNvCxnSpPr>
          <p:nvPr/>
        </p:nvCxnSpPr>
        <p:spPr>
          <a:xfrm flipH="1">
            <a:off x="4998725" y="1952793"/>
            <a:ext cx="1704358" cy="53637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4" idx="6"/>
          </p:cNvCxnSpPr>
          <p:nvPr/>
        </p:nvCxnSpPr>
        <p:spPr>
          <a:xfrm flipH="1" flipV="1">
            <a:off x="5120237" y="2782527"/>
            <a:ext cx="1461334" cy="12151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>
            <a:stCxn id="8" idx="6"/>
            <a:endCxn id="5" idx="3"/>
          </p:cNvCxnSpPr>
          <p:nvPr/>
        </p:nvCxnSpPr>
        <p:spPr>
          <a:xfrm flipV="1">
            <a:off x="4449324" y="3197393"/>
            <a:ext cx="2253759" cy="177128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0" name="Textfeld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21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0.5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590178" y="232304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581571" y="388851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073925" y="38885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066860" y="130747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225631" y="484769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859699" y="290618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411304" y="51583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9391670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498849" y="526256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1791842" y="29202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Gerade Verbindung mit Pfeil 20"/>
          <p:cNvCxnSpPr>
            <a:stCxn id="9" idx="6"/>
            <a:endCxn id="6" idx="1"/>
          </p:cNvCxnSpPr>
          <p:nvPr/>
        </p:nvCxnSpPr>
        <p:spPr>
          <a:xfrm>
            <a:off x="3896593" y="1722341"/>
            <a:ext cx="1815097" cy="72221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5"/>
            <a:endCxn id="10" idx="2"/>
          </p:cNvCxnSpPr>
          <p:nvPr/>
        </p:nvCxnSpPr>
        <p:spPr>
          <a:xfrm>
            <a:off x="1782146" y="4596735"/>
            <a:ext cx="1443485" cy="66583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4"/>
            <a:endCxn id="10" idx="0"/>
          </p:cNvCxnSpPr>
          <p:nvPr/>
        </p:nvCxnSpPr>
        <p:spPr>
          <a:xfrm>
            <a:off x="3274566" y="3735916"/>
            <a:ext cx="365932" cy="111178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2" idx="0"/>
            <a:endCxn id="7" idx="4"/>
          </p:cNvCxnSpPr>
          <p:nvPr/>
        </p:nvCxnSpPr>
        <p:spPr>
          <a:xfrm flipH="1" flipV="1">
            <a:off x="6996438" y="4718248"/>
            <a:ext cx="829733" cy="44006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3" idx="2"/>
            <a:endCxn id="6" idx="6"/>
          </p:cNvCxnSpPr>
          <p:nvPr/>
        </p:nvCxnSpPr>
        <p:spPr>
          <a:xfrm flipH="1" flipV="1">
            <a:off x="6419911" y="2737911"/>
            <a:ext cx="2971759" cy="58314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14" idx="6"/>
            <a:endCxn id="7" idx="3"/>
          </p:cNvCxnSpPr>
          <p:nvPr/>
        </p:nvCxnSpPr>
        <p:spPr>
          <a:xfrm flipV="1">
            <a:off x="6328582" y="4596736"/>
            <a:ext cx="374501" cy="108069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15" idx="4"/>
            <a:endCxn id="10" idx="1"/>
          </p:cNvCxnSpPr>
          <p:nvPr/>
        </p:nvCxnSpPr>
        <p:spPr>
          <a:xfrm>
            <a:off x="2206709" y="3749953"/>
            <a:ext cx="1140434" cy="121925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7" idx="0"/>
            <a:endCxn id="6" idx="4"/>
          </p:cNvCxnSpPr>
          <p:nvPr/>
        </p:nvCxnSpPr>
        <p:spPr>
          <a:xfrm flipH="1" flipV="1">
            <a:off x="6005045" y="3152777"/>
            <a:ext cx="991393" cy="73573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10" idx="7"/>
            <a:endCxn id="6" idx="3"/>
          </p:cNvCxnSpPr>
          <p:nvPr/>
        </p:nvCxnSpPr>
        <p:spPr>
          <a:xfrm flipV="1">
            <a:off x="3933852" y="3031265"/>
            <a:ext cx="1777838" cy="193794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0.1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5429311" y="29061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5429311" y="11148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184712" y="3883026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621" y="176464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581571" y="176464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7540263" y="29202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540262" y="429789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847317" y="29061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161122" y="483427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6331242" y="488460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mit Pfeil 14"/>
          <p:cNvCxnSpPr>
            <a:stCxn id="4" idx="4"/>
            <a:endCxn id="3" idx="0"/>
          </p:cNvCxnSpPr>
          <p:nvPr/>
        </p:nvCxnSpPr>
        <p:spPr>
          <a:xfrm>
            <a:off x="5844178" y="1944605"/>
            <a:ext cx="0" cy="96157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7" idx="3"/>
            <a:endCxn id="3" idx="7"/>
          </p:cNvCxnSpPr>
          <p:nvPr/>
        </p:nvCxnSpPr>
        <p:spPr>
          <a:xfrm flipH="1">
            <a:off x="6137532" y="2472866"/>
            <a:ext cx="565551" cy="55482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6" idx="5"/>
            <a:endCxn id="3" idx="1"/>
          </p:cNvCxnSpPr>
          <p:nvPr/>
        </p:nvCxnSpPr>
        <p:spPr>
          <a:xfrm>
            <a:off x="5023842" y="2472866"/>
            <a:ext cx="526981" cy="55482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5" idx="7"/>
            <a:endCxn id="3" idx="2"/>
          </p:cNvCxnSpPr>
          <p:nvPr/>
        </p:nvCxnSpPr>
        <p:spPr>
          <a:xfrm flipV="1">
            <a:off x="4892933" y="3321049"/>
            <a:ext cx="536378" cy="683489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8" idx="2"/>
            <a:endCxn id="3" idx="6"/>
          </p:cNvCxnSpPr>
          <p:nvPr/>
        </p:nvCxnSpPr>
        <p:spPr>
          <a:xfrm flipH="1" flipV="1">
            <a:off x="6259044" y="3321049"/>
            <a:ext cx="1281219" cy="1403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9" idx="2"/>
            <a:endCxn id="3" idx="5"/>
          </p:cNvCxnSpPr>
          <p:nvPr/>
        </p:nvCxnSpPr>
        <p:spPr>
          <a:xfrm flipH="1" flipV="1">
            <a:off x="6137532" y="3614403"/>
            <a:ext cx="1402730" cy="109835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12" idx="0"/>
            <a:endCxn id="3" idx="4"/>
          </p:cNvCxnSpPr>
          <p:nvPr/>
        </p:nvCxnSpPr>
        <p:spPr>
          <a:xfrm flipH="1" flipV="1">
            <a:off x="5844178" y="3735915"/>
            <a:ext cx="901931" cy="114868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11" idx="0"/>
            <a:endCxn id="3" idx="3"/>
          </p:cNvCxnSpPr>
          <p:nvPr/>
        </p:nvCxnSpPr>
        <p:spPr>
          <a:xfrm flipH="1" flipV="1">
            <a:off x="5550823" y="3614403"/>
            <a:ext cx="25166" cy="121986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10" idx="6"/>
            <a:endCxn id="5" idx="0"/>
          </p:cNvCxnSpPr>
          <p:nvPr/>
        </p:nvCxnSpPr>
        <p:spPr>
          <a:xfrm>
            <a:off x="3677050" y="3321049"/>
            <a:ext cx="922529" cy="56197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5737000" y="383020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5741444" y="241350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7955594" y="200974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881717" y="2435726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955595" y="32278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881717" y="378393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448089" y="55708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96137" y="49866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737000" y="54353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881716" y="10875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mit Pfeil 14"/>
          <p:cNvCxnSpPr>
            <a:stCxn id="4" idx="4"/>
            <a:endCxn id="3" idx="0"/>
          </p:cNvCxnSpPr>
          <p:nvPr/>
        </p:nvCxnSpPr>
        <p:spPr>
          <a:xfrm flipH="1">
            <a:off x="6151867" y="3243235"/>
            <a:ext cx="4444" cy="58696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/>
          <p:cNvCxnSpPr>
            <a:stCxn id="7" idx="3"/>
            <a:endCxn id="3" idx="7"/>
          </p:cNvCxnSpPr>
          <p:nvPr/>
        </p:nvCxnSpPr>
        <p:spPr>
          <a:xfrm flipH="1">
            <a:off x="6445221" y="3936041"/>
            <a:ext cx="1631886" cy="1567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  <a:endCxn id="4" idx="2"/>
          </p:cNvCxnSpPr>
          <p:nvPr/>
        </p:nvCxnSpPr>
        <p:spPr>
          <a:xfrm flipV="1">
            <a:off x="4711450" y="2828369"/>
            <a:ext cx="1029994" cy="2222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5" idx="2"/>
            <a:endCxn id="4" idx="6"/>
          </p:cNvCxnSpPr>
          <p:nvPr/>
        </p:nvCxnSpPr>
        <p:spPr>
          <a:xfrm flipH="1">
            <a:off x="6571177" y="2424615"/>
            <a:ext cx="1384417" cy="40375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8" idx="7"/>
            <a:endCxn id="4" idx="3"/>
          </p:cNvCxnSpPr>
          <p:nvPr/>
        </p:nvCxnSpPr>
        <p:spPr>
          <a:xfrm flipV="1">
            <a:off x="4589938" y="3121723"/>
            <a:ext cx="1273018" cy="78372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9" idx="7"/>
            <a:endCxn id="3" idx="4"/>
          </p:cNvCxnSpPr>
          <p:nvPr/>
        </p:nvCxnSpPr>
        <p:spPr>
          <a:xfrm flipH="1" flipV="1">
            <a:off x="6151867" y="4659937"/>
            <a:ext cx="4443" cy="103244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10" idx="7"/>
            <a:endCxn id="8" idx="3"/>
          </p:cNvCxnSpPr>
          <p:nvPr/>
        </p:nvCxnSpPr>
        <p:spPr>
          <a:xfrm flipV="1">
            <a:off x="3204358" y="4492159"/>
            <a:ext cx="798871" cy="616025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12" idx="6"/>
            <a:endCxn id="4" idx="1"/>
          </p:cNvCxnSpPr>
          <p:nvPr/>
        </p:nvCxnSpPr>
        <p:spPr>
          <a:xfrm>
            <a:off x="4711449" y="1502381"/>
            <a:ext cx="1151507" cy="1032633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11" idx="4"/>
            <a:endCxn id="4" idx="0"/>
          </p:cNvCxnSpPr>
          <p:nvPr/>
        </p:nvCxnSpPr>
        <p:spPr>
          <a:xfrm>
            <a:off x="6151867" y="1373264"/>
            <a:ext cx="4444" cy="104023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5" y="3720813"/>
                <a:ext cx="8761412" cy="26037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smtClean="0"/>
                  <a:t>Folgerung: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Endloses wiederholen sollte eine Annäherung 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dirty="0" smtClean="0"/>
                  <a:t> liefern, wobei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 smtClean="0"/>
                  <a:t> von der Wahl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anhängt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kleiner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gewählt wird, desto öfter werden Entscheidungen kopiert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kleiner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wird, desto kleiner wird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 smtClean="0"/>
                  <a:t>, desto wahrscheinlicher wird es extrem beliebte Pages zu sehen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5" y="3720813"/>
                <a:ext cx="8761412" cy="2603782"/>
              </a:xfrm>
              <a:blipFill rotWithShape="0">
                <a:blip r:embed="rId2"/>
                <a:stretch>
                  <a:fillRect l="-556" t="-1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nhaltsplatzhalter 2"/>
          <p:cNvSpPr txBox="1">
            <a:spLocks/>
          </p:cNvSpPr>
          <p:nvPr/>
        </p:nvSpPr>
        <p:spPr>
          <a:xfrm>
            <a:off x="1154954" y="2420342"/>
            <a:ext cx="8825659" cy="120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Erkenntnisse: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Schlüsselregel liegt bei 2b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Rich-</a:t>
            </a:r>
            <a:r>
              <a:rPr lang="de-DE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Richer</a:t>
            </a: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Dynamik wird erfüllt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2670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8825659" cy="151976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Rich-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-</a:t>
                </a:r>
                <a:r>
                  <a:rPr lang="de-DE" dirty="0" err="1" smtClean="0"/>
                  <a:t>Richer</a:t>
                </a:r>
                <a:r>
                  <a:rPr lang="de-DE" dirty="0" smtClean="0"/>
                  <a:t> Dynamik:</a:t>
                </a:r>
              </a:p>
              <a:p>
                <a:pPr marL="914400" lvl="2" indent="0" algn="ctr">
                  <a:buNone/>
                </a:pPr>
                <a:r>
                  <a:rPr lang="de-DE" sz="1800" dirty="0" smtClean="0"/>
                  <a:t>„Wird die Entscheidung einer früheren Page kopiert, dann steigt die Wahrscheinlichkeit auf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zu verlinken proportional zu der Anzahl der bisher auf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verlinkenden Pages“</a:t>
                </a:r>
                <a:endParaRPr 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8825659" cy="1519767"/>
              </a:xfrm>
              <a:blipFill rotWithShape="0">
                <a:blip r:embed="rId2"/>
                <a:stretch>
                  <a:fillRect l="-414" t="-20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/>
              <p:cNvSpPr txBox="1">
                <a:spLocks/>
              </p:cNvSpPr>
              <p:nvPr/>
            </p:nvSpPr>
            <p:spPr>
              <a:xfrm>
                <a:off x="1154954" y="4250269"/>
                <a:ext cx="8825659" cy="1519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Umformulierung der Regel 2b:</a:t>
                </a:r>
              </a:p>
              <a:p>
                <a:pPr marL="457200" lvl="1" indent="0" algn="just">
                  <a:buNone/>
                </a:pPr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aus deren Wahrscheinlichkeit proportional zu den bisher auf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verlinkenden Pages steigt.</a:t>
                </a:r>
                <a:endParaRPr lang="de-DE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4" y="4250269"/>
                <a:ext cx="8825659" cy="1519767"/>
              </a:xfrm>
              <a:prstGeom prst="rect">
                <a:avLst/>
              </a:prstGeom>
              <a:blipFill rotWithShape="0">
                <a:blip r:embed="rId3"/>
                <a:stretch>
                  <a:fillRect l="-414" t="-2000" r="-6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9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9758579" cy="34163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Warum wird dies Rich-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-</a:t>
                </a:r>
                <a:r>
                  <a:rPr lang="de-DE" dirty="0" err="1" smtClean="0"/>
                  <a:t>Richer</a:t>
                </a:r>
                <a:r>
                  <a:rPr lang="de-DE" dirty="0" smtClean="0"/>
                  <a:t> Regel genannt?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smtClean="0"/>
                  <a:t>erfährt noch mehr Aufmerksamkeit, wenn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sowieso schon bekannt ist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Auch bekannt als </a:t>
                </a:r>
                <a:r>
                  <a:rPr lang="de-DE" sz="1800" i="1" dirty="0" err="1"/>
                  <a:t>Preferential</a:t>
                </a:r>
                <a:r>
                  <a:rPr lang="de-DE" sz="1800" i="1" dirty="0"/>
                  <a:t> </a:t>
                </a:r>
                <a:r>
                  <a:rPr lang="de-DE" sz="1800" i="1" dirty="0" err="1"/>
                  <a:t>attachment</a:t>
                </a:r>
                <a:r>
                  <a:rPr lang="de-DE" sz="1800" i="1" dirty="0"/>
                  <a:t> </a:t>
                </a:r>
                <a:r>
                  <a:rPr lang="de-DE" sz="1800" i="1" dirty="0" err="1"/>
                  <a:t>process</a:t>
                </a:r>
                <a:r>
                  <a:rPr lang="de-DE" sz="1800" i="1" dirty="0"/>
                  <a:t> 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Bevorzugte Behandlung durch Popularität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bekannter ein Name, eine Sache oder Page ist,                                                                          desto wahrscheinlicher ist es diesen Namen, diese Sache oder Page im Gespräch zu hören.</a:t>
                </a:r>
              </a:p>
              <a:p>
                <a:pPr marL="457200" lvl="1" indent="0">
                  <a:buNone/>
                </a:pPr>
                <a:endParaRPr lang="de-DE" sz="1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9758579" cy="3416300"/>
              </a:xfrm>
              <a:blipFill rotWithShape="0">
                <a:blip r:embed="rId2"/>
                <a:stretch>
                  <a:fillRect l="-500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0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758579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Bekanntheit </a:t>
            </a:r>
            <a:r>
              <a:rPr lang="de-DE" dirty="0"/>
              <a:t>einer Sache wächst proportional zu der Bekanntheit und </a:t>
            </a:r>
            <a:r>
              <a:rPr lang="de-DE" dirty="0" smtClean="0"/>
              <a:t>ab </a:t>
            </a:r>
            <a:r>
              <a:rPr lang="de-DE" dirty="0"/>
              <a:t>einem Punkt </a:t>
            </a:r>
            <a:r>
              <a:rPr lang="de-DE" dirty="0" smtClean="0"/>
              <a:t>exponentiell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Pages mit kleiner Führung neigen dazu diese weiter auszubauen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Während Normalverteilungen dazu tendieren Zufälle auszugleichen, verstärken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Effekte diese Unterschiede und sorgen dafür das populäre Pages noch populärer werden.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15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3.2. Unvorhersehbarkeit der Effekte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572313" cy="14012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Alles was Popularität entwickeln kann, muss zuerst die Anfangsphase überstehen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Ist diese Phase überstanden sorgen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Dynamiken für mehr Bekanntheit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Kleinste Störungen/vergebene Chancen verhindern das beginnen des Prozesses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494553" y="4380974"/>
            <a:ext cx="1808181" cy="1554160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Name,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Sache,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Page;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Gerade Verbindung mit Pfeil 4"/>
          <p:cNvCxnSpPr>
            <a:stCxn id="4" idx="6"/>
            <a:endCxn id="8" idx="1"/>
          </p:cNvCxnSpPr>
          <p:nvPr/>
        </p:nvCxnSpPr>
        <p:spPr>
          <a:xfrm>
            <a:off x="2302734" y="5158054"/>
            <a:ext cx="726791" cy="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029525" y="4780098"/>
            <a:ext cx="2152075" cy="75591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kritische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Anfangsphase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043856" y="4090727"/>
            <a:ext cx="1872674" cy="809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überstanden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043856" y="5416287"/>
            <a:ext cx="1872674" cy="809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</a:t>
            </a:r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icht überstanden</a:t>
            </a:r>
            <a:endParaRPr lang="de-DE" dirty="0"/>
          </a:p>
        </p:txBody>
      </p:sp>
      <p:cxnSp>
        <p:nvCxnSpPr>
          <p:cNvPr id="15" name="Gerade Verbindung mit Pfeil 14"/>
          <p:cNvCxnSpPr>
            <a:stCxn id="8" idx="3"/>
            <a:endCxn id="13" idx="1"/>
          </p:cNvCxnSpPr>
          <p:nvPr/>
        </p:nvCxnSpPr>
        <p:spPr>
          <a:xfrm flipV="1">
            <a:off x="5181600" y="4495274"/>
            <a:ext cx="862256" cy="66278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8" idx="3"/>
            <a:endCxn id="14" idx="1"/>
          </p:cNvCxnSpPr>
          <p:nvPr/>
        </p:nvCxnSpPr>
        <p:spPr>
          <a:xfrm>
            <a:off x="5181600" y="5158054"/>
            <a:ext cx="862256" cy="66278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8694119" y="3891097"/>
            <a:ext cx="2363345" cy="120835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Mainstream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8982557" y="5364133"/>
            <a:ext cx="1786468" cy="913402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Nische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Gerade Verbindung mit Pfeil 22"/>
          <p:cNvCxnSpPr>
            <a:stCxn id="13" idx="3"/>
            <a:endCxn id="21" idx="2"/>
          </p:cNvCxnSpPr>
          <p:nvPr/>
        </p:nvCxnSpPr>
        <p:spPr>
          <a:xfrm>
            <a:off x="7916530" y="4495274"/>
            <a:ext cx="777589" cy="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endCxn id="22" idx="2"/>
          </p:cNvCxnSpPr>
          <p:nvPr/>
        </p:nvCxnSpPr>
        <p:spPr>
          <a:xfrm>
            <a:off x="7916529" y="5820308"/>
            <a:ext cx="1066028" cy="526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6637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Von der Nische zum Welterfolg: Tesa</a:t>
            </a: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Apotheker Oscar Troplowitz erfand ein Wundpflaster in Form von Klebmasse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Haftete zwar gut, lies sich aber kaum noch lösen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Einführung als Klebeband zum flicken von Fahrradschläuchen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154953" y="4442885"/>
            <a:ext cx="8825659" cy="166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Hugo Kirchberg führte 1936 das Produkt als Büro Klebeband ein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Neu war ein Abroller für das Klebeband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Erfolg ab 1941, seitdem 50 Milliarden Meter verkauft (Erdumfang*1900)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179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Popularität als Netzwerk Phänomen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750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Popularität ist gekennzeichnet durch extreme Ungleichgewichte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Wenige Personen sind über Ihren Freundeskreis hinaus bekannt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Dinge wie: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Bücher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Filme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Musik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und Webseiten</a:t>
            </a:r>
          </a:p>
          <a:p>
            <a:pPr marL="1714500" lvl="4" indent="0">
              <a:buNone/>
            </a:pPr>
            <a:r>
              <a:rPr lang="de-DE" sz="1800" dirty="0" smtClean="0">
                <a:solidFill>
                  <a:schemeClr val="tx1"/>
                </a:solidFill>
              </a:rPr>
              <a:t>erreichen ebenfalls ungleiche Bekanntheit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	</a:t>
            </a:r>
            <a:endParaRPr lang="de-DE" sz="2400" dirty="0" smtClean="0">
              <a:solidFill>
                <a:schemeClr val="tx1"/>
              </a:solidFill>
            </a:endParaRPr>
          </a:p>
          <a:p>
            <a:pPr marL="1714500" lvl="4" indent="0"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206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Zufall spielt eine nicht-untergeordnete Rolle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Gedankenexperiment: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7093" y="3867835"/>
            <a:ext cx="6697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latin typeface="Calibri" panose="020F0502020204030204" pitchFamily="34" charset="0"/>
                <a:cs typeface="Calibri" panose="020F0502020204030204" pitchFamily="34" charset="0"/>
              </a:rPr>
              <a:t>Könnten wir die letzten 15 Jahre nochmal durchlaufen</a:t>
            </a:r>
            <a:r>
              <a:rPr lang="de-DE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würden heute weltweit bekannte Sachen die gleiche Popularität wieder erreichen?</a:t>
            </a:r>
            <a:endParaRPr lang="de-DE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219216" y="4732868"/>
            <a:ext cx="6697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Oder würden andere Werke große Erfolge erzielen, die in unserer heutigen Zeitlinie vollkommen unbekannt sind?</a:t>
            </a:r>
            <a:endParaRPr lang="de-DE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itearm.files.wordpress.com/2012/04/duncan-j-watts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23" y="4631264"/>
            <a:ext cx="1415735" cy="20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uvm.edu/storylab/share/papers/dodds2014a/images/humans/circles/dod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" y="3511555"/>
            <a:ext cx="1946298" cy="19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34092" y="2603500"/>
            <a:ext cx="8200708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Matthew </a:t>
            </a:r>
            <a:r>
              <a:rPr lang="de-DE" dirty="0" err="1" smtClean="0"/>
              <a:t>Salgankik</a:t>
            </a:r>
            <a:r>
              <a:rPr lang="de-DE" dirty="0" smtClean="0"/>
              <a:t>, Peter Dodds, Duncan Watts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Veröffentlichen den Report: </a:t>
            </a:r>
          </a:p>
          <a:p>
            <a:pPr marL="0" indent="0">
              <a:buNone/>
            </a:pPr>
            <a:r>
              <a:rPr lang="de-DE" dirty="0" smtClean="0"/>
              <a:t>„</a:t>
            </a:r>
            <a:r>
              <a:rPr lang="en-US" dirty="0" smtClean="0"/>
              <a:t>Experimental </a:t>
            </a:r>
            <a:r>
              <a:rPr lang="en-US" dirty="0"/>
              <a:t>Study of Inequality and Unpredictability in an Artificial Cultural </a:t>
            </a:r>
            <a:r>
              <a:rPr lang="en-US" dirty="0" smtClean="0"/>
              <a:t>Market”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de-DE" dirty="0" smtClean="0"/>
          </a:p>
        </p:txBody>
      </p:sp>
      <p:pic>
        <p:nvPicPr>
          <p:cNvPr id="4098" name="Picture 2" descr="http://www.princeton.edu/~mjs3/headshot_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54" y="2247900"/>
            <a:ext cx="1404767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5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2830" y="244263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r>
              <a:rPr lang="en-US" sz="2000" i="1" dirty="0" smtClean="0"/>
              <a:t>Hit </a:t>
            </a:r>
            <a:r>
              <a:rPr lang="en-US" sz="2000" i="1" dirty="0"/>
              <a:t>songs, books, and movies are many times more successful than average, suggesting that ‘‘the best’’ alternatives are qualitatively different from ‘‘the rest’’; </a:t>
            </a:r>
            <a:r>
              <a:rPr lang="en-US" sz="2000" i="1" dirty="0" smtClean="0"/>
              <a:t>yet </a:t>
            </a:r>
            <a:r>
              <a:rPr lang="en-US" sz="2000" i="1" dirty="0"/>
              <a:t>experts routinely fail to predict which products will succeed. </a:t>
            </a: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r>
              <a:rPr lang="en-US" sz="2000" i="1" dirty="0" smtClean="0"/>
              <a:t>We </a:t>
            </a:r>
            <a:r>
              <a:rPr lang="en-US" sz="2000" i="1" dirty="0"/>
              <a:t>investigated this paradox experimentally, by creating an artificial ‘‘music market’’ in which 14,341 participants downloaded previously unknown songs either with or without knowledge of previous participants’ choices.</a:t>
            </a:r>
            <a:endParaRPr lang="de-DE" sz="2000" i="1" dirty="0"/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23478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4867" cy="475642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6087533" y="1960035"/>
            <a:ext cx="5985934" cy="21886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Music Download Page, zur Auswahl 48 verschiedene Songs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Besucher konnten sich Songs anhören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Eine Tabelle zeigte den Besuchern die aktuelle Anzahl, wie oft der Song bereits gedownloadet worden 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Am Ende konnten Besucher selber Songs downloaden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563281"/>
            <a:ext cx="5113523" cy="23812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2941" y="2377015"/>
            <a:ext cx="7496394" cy="17653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Plot Twist: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Besucher wurden bei Ankunft zufällig einer Page von 8 zugewiesen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der acht Pages startete identisch, mit 0 Downloads je Song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Page hat sich komplett anders entwickelt 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292941" y="4248148"/>
            <a:ext cx="7496394" cy="176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de-DE" sz="1800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292941" y="4248148"/>
            <a:ext cx="6776726" cy="88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/>
              <a:t>Ziel war zu beobachten, wie sich die Downloads entwickeln, wenn die Geschichte sich parallel 8-mal wiederholt.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Ergebnisse der Arbeit: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„Marktanteile“ der Songs variierten von Page zu Page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guten Songs landeten selten an unterster Stelle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schlechten Songs waren niemals an der Spitze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Alles andere war möglich</a:t>
            </a:r>
          </a:p>
          <a:p>
            <a:pPr marL="914400" lvl="2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320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5296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Frage: Sorgt ein Feedback System für Ungleichgewichte? 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3306237"/>
            <a:ext cx="8825659" cy="186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/>
              <a:t>Eine 9. Kopie der Page ohne Feedback für die Besucher bestätigt diesen Verdacht: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Ohne Feedback variierten die Marktanteile nicht so erheblich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Rich-</a:t>
            </a:r>
            <a:r>
              <a:rPr lang="de-DE" sz="1800" dirty="0" err="1" smtClean="0"/>
              <a:t>Get</a:t>
            </a:r>
            <a:r>
              <a:rPr lang="de-DE" sz="1800" dirty="0" smtClean="0"/>
              <a:t>-</a:t>
            </a:r>
            <a:r>
              <a:rPr lang="de-DE" sz="1800" dirty="0" err="1" smtClean="0"/>
              <a:t>Richer</a:t>
            </a:r>
            <a:r>
              <a:rPr lang="de-DE" sz="1800" dirty="0" smtClean="0"/>
              <a:t> Dynamik konnte keinen Einfluss ausüben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Kopiermechanismen entstehen gar nicht erst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0" indent="0">
              <a:buFont typeface="+mj-lt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92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0297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Folgerung für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Modelle: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Verwendung von einfachen Modellen, keineswegs realitätsgetreu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Ziel ist es nicht alle Gründe erläutern, warum Menschen Links im Web erstellen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Aber: einfache (und natürliche) Erstellung von Links führt zu Potenzgesetzen</a:t>
            </a:r>
          </a:p>
          <a:p>
            <a:pPr marL="914400" lvl="2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Dynamiken können auf Potenzgesetzt hinweisen: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Bevölkerung einer Stadt folgt einem Potenzgesetz, weil: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einmal gegründet, wächst eine Stadt um seine eigene Größe da Menschen Kinder in die Welt setzen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003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954246" cy="3416300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Wichtig:</a:t>
            </a:r>
            <a:r>
              <a:rPr lang="de-DE" dirty="0" smtClean="0"/>
              <a:t> Die Ergebnisse sind </a:t>
            </a:r>
            <a:r>
              <a:rPr lang="de-DE" dirty="0"/>
              <a:t>nicht </a:t>
            </a:r>
            <a:r>
              <a:rPr lang="de-DE" dirty="0" smtClean="0"/>
              <a:t>verifiziert, da die Annahmen ungültig sind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Ein Modell über Beliebtheit sollte mehrere Entscheidungen zulassen als Ja oder Nein</a:t>
            </a:r>
          </a:p>
          <a:p>
            <a:r>
              <a:rPr lang="de-DE" dirty="0" smtClean="0"/>
              <a:t>Kopiermechanismus basiert auf Menschen mit eingeschränkten Blick auf Beliebtheit, da Ihre Entscheidung von einer zufällig ausgewählten Person abhängt</a:t>
            </a:r>
          </a:p>
          <a:p>
            <a:r>
              <a:rPr lang="de-DE" dirty="0" smtClean="0"/>
              <a:t>Kopiermechanismus sagt außerdem aus, dass später hinzugekommene nur die Entscheidung anderer imitieren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9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The </a:t>
            </a:r>
            <a:r>
              <a:rPr lang="de-DE" dirty="0"/>
              <a:t>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</a:t>
            </a:r>
            <a:r>
              <a:rPr lang="de-DE" dirty="0" smtClean="0"/>
              <a:t>Law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584450"/>
            <a:ext cx="10376646" cy="2854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Frage: Welche Bedeutung hat die Verteilung von Popularität auf die Entscheidung eines Unternehmens?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Beispiel: Unternehmen mit riesigen Inventar an Büchern und/oder Musik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Welcher Teil generiert den höheren Umsatz: </a:t>
            </a:r>
          </a:p>
          <a:p>
            <a:pPr lvl="2"/>
            <a:r>
              <a:rPr lang="de-DE" sz="1800" dirty="0" smtClean="0"/>
              <a:t>Ein kleiner Teil an extrem bekannten/gefragten Artikeln</a:t>
            </a:r>
          </a:p>
          <a:p>
            <a:pPr lvl="2"/>
            <a:r>
              <a:rPr lang="de-DE" sz="1800" dirty="0" smtClean="0"/>
              <a:t>Ein riesiger Teil an extrem unbekannten Artikeln</a:t>
            </a:r>
            <a:endParaRPr lang="de-DE" sz="18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46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Popularität </a:t>
            </a:r>
            <a:r>
              <a:rPr lang="de-DE" dirty="0"/>
              <a:t>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Warum entstehen diese Ungleichgewichte?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Wie beeinflussen sie ein Netzwerk?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Wie können sie am besten gemessen werden?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7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9" y="2355850"/>
            <a:ext cx="5636371" cy="2882601"/>
          </a:xfr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6115050" y="2355850"/>
            <a:ext cx="5314950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Long </a:t>
            </a:r>
            <a:r>
              <a:rPr lang="de-DE" dirty="0" err="1" smtClean="0"/>
              <a:t>Tail</a:t>
            </a:r>
            <a:r>
              <a:rPr lang="de-DE" dirty="0" smtClean="0"/>
              <a:t> besteht aus unzähligen Produkten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Musikbereich: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Alte Alben von Interpreten die von Fans neugekauft werden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Neue Fans die alte Alben erst entdecken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Live Aufnahmen, Remixe, Covers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Millionen von verschiedenen Genres innerhalb von Genres innerhalb von Genres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Bands, die Musik aus den 80‘ern covern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Ambiente/YouTube/etc. Musiker</a:t>
            </a:r>
            <a:endParaRPr lang="de-DE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2"/>
              <p:cNvSpPr txBox="1">
                <a:spLocks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dirty="0" smtClean="0"/>
                  <a:t>Jeder Punkt auf dem Graph: </a:t>
                </a:r>
              </a:p>
              <a:p>
                <a:pPr marL="0" indent="0">
                  <a:buNone/>
                </a:pPr>
                <a:r>
                  <a:rPr lang="de-DE" sz="1800" dirty="0" smtClean="0"/>
                  <a:t>„Es gibt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800" dirty="0" smtClean="0"/>
                  <a:t> Bücher die sich mindestens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/>
                  <a:t>-mal </a:t>
                </a:r>
                <a:r>
                  <a:rPr lang="de-DE" sz="1800" dirty="0" smtClean="0"/>
                  <a:t>verkauft haben</a:t>
                </a:r>
                <a:endParaRPr lang="de-DE" sz="1800" dirty="0"/>
              </a:p>
            </p:txBody>
          </p:sp>
        </mc:Choice>
        <mc:Fallback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  <a:blipFill rotWithShape="0">
                <a:blip r:embed="rId3"/>
                <a:stretch>
                  <a:fillRect l="-827" t="-3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6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227171" cy="930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Long Tail: Why </a:t>
            </a:r>
            <a:r>
              <a:rPr lang="en-US" dirty="0"/>
              <a:t>the future of business is selling less of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r>
              <a:rPr lang="en-US" dirty="0" smtClean="0"/>
              <a:t>Der Long Tail: </a:t>
            </a:r>
            <a:r>
              <a:rPr lang="de-DE" dirty="0" smtClean="0"/>
              <a:t>Warum </a:t>
            </a:r>
            <a:r>
              <a:rPr lang="de-DE" dirty="0"/>
              <a:t>die Zukunft des Geschäfts weniger von mehr verkauft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7365505" y="3805696"/>
            <a:ext cx="4150220" cy="2549901"/>
            <a:chOff x="6945506" y="3238501"/>
            <a:chExt cx="5056364" cy="3106637"/>
          </a:xfrm>
        </p:grpSpPr>
        <p:pic>
          <p:nvPicPr>
            <p:cNvPr id="5" name="Picture 2" descr="http://www.lenco.com/wp-content/uploads/2012/01/Amazon-Log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3641" y="3238501"/>
              <a:ext cx="4289546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latest (2000×2000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506" y="4430817"/>
              <a:ext cx="1914321" cy="191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s://consumeraffairs.global.ssl.fastly.net/files/logos/netflix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395" y="4638425"/>
              <a:ext cx="3165475" cy="1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1114752" y="4256169"/>
            <a:ext cx="3456613" cy="2332709"/>
            <a:chOff x="232246" y="3362326"/>
            <a:chExt cx="3895507" cy="2628899"/>
          </a:xfrm>
        </p:grpSpPr>
        <p:pic>
          <p:nvPicPr>
            <p:cNvPr id="9" name="Picture 8" descr="http://static07.kaufda.de/Geschaefte/Media-Markt.v111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46" y="4591050"/>
              <a:ext cx="3333750" cy="140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684" y="3362326"/>
              <a:ext cx="2428875" cy="1314450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687" y="3726657"/>
              <a:ext cx="1524066" cy="153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5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9" y="2355850"/>
            <a:ext cx="5636370" cy="2882601"/>
          </a:xfr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6115050" y="2355850"/>
            <a:ext cx="5314950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Bisher:</a:t>
            </a: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„Der x-Achse folgend, wie wenige Bücher finde ich für immer größer werdende Verkaufszahlen?“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Jetzt:</a:t>
            </a:r>
          </a:p>
          <a:p>
            <a:pPr marL="0" indent="0">
              <a:buNone/>
            </a:pPr>
            <a:r>
              <a:rPr lang="de-DE" dirty="0" smtClean="0"/>
              <a:t>„Der x-Achse folgend, wie groß sind die Verkaufszahlen von immer unbeliebter werdenden Büchern?“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Verkaufstrends werden einfacher zu bestimmen:</a:t>
            </a:r>
          </a:p>
          <a:p>
            <a:pPr marL="0" indent="0" algn="ctr">
              <a:buNone/>
            </a:pPr>
            <a:r>
              <a:rPr lang="de-DE" sz="1800" dirty="0" smtClean="0"/>
              <a:t>Hit- gegen Nischenprodukte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2"/>
              <p:cNvSpPr txBox="1">
                <a:spLocks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dirty="0" smtClean="0"/>
                  <a:t>Jeder Punkt auf dem Graph: </a:t>
                </a:r>
              </a:p>
              <a:p>
                <a:pPr marL="0" indent="0">
                  <a:buNone/>
                </a:pPr>
                <a:r>
                  <a:rPr lang="de-DE" sz="1800" dirty="0" smtClean="0"/>
                  <a:t>„</a:t>
                </a:r>
                <a:r>
                  <a:rPr lang="de-DE" dirty="0" smtClean="0"/>
                  <a:t>Das</a:t>
                </a:r>
                <a:r>
                  <a:rPr lang="de-DE" sz="1800" dirty="0" smtClean="0"/>
                  <a:t> </a:t>
                </a:r>
                <a14:m>
                  <m:oMath xmlns:m="http://schemas.openxmlformats.org/officeDocument/2006/math"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/>
                  <a:t>-</a:t>
                </a:r>
                <a:r>
                  <a:rPr lang="de-DE" sz="1800" dirty="0" err="1" smtClean="0"/>
                  <a:t>te</a:t>
                </a:r>
                <a:r>
                  <a:rPr lang="de-DE" sz="1800" dirty="0" smtClean="0"/>
                  <a:t> beliebteste Buch </a:t>
                </a:r>
                <a:r>
                  <a:rPr lang="de-DE" sz="1800" dirty="0" smtClean="0"/>
                  <a:t>sich mindestens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de-DE" sz="1800" dirty="0" smtClean="0"/>
                  <a:t>-mal verkauft</a:t>
                </a:r>
                <a:endParaRPr lang="de-DE" sz="1800" dirty="0"/>
              </a:p>
            </p:txBody>
          </p:sp>
        </mc:Choice>
        <mc:Fallback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  <a:blipFill rotWithShape="0">
                <a:blip r:embed="rId3"/>
                <a:stretch>
                  <a:fillRect l="-827" t="-3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4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0" y="2603500"/>
            <a:ext cx="9055843" cy="1892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George Zipf, amerikanischer Linguist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Beschrieb zuerst das Wachstum hinter verschiedenen menschlichen Aktivitäten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Berühmtestes beschreibt die Frequenz von Wörtern der englischen Sprache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 algn="ctr">
              <a:buNone/>
            </a:pPr>
            <a:endParaRPr lang="de-DE" dirty="0" smtClean="0"/>
          </a:p>
        </p:txBody>
      </p:sp>
      <p:pic>
        <p:nvPicPr>
          <p:cNvPr id="4" name="Picture 2" descr="http://www.impact-information.com/impactinfo/newsletter/zip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4" y="2603500"/>
            <a:ext cx="1788896" cy="248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5181601" y="4495800"/>
            <a:ext cx="2372048" cy="851002"/>
            <a:chOff x="5181601" y="4495800"/>
            <a:chExt cx="2372048" cy="8510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hteck 4"/>
                <p:cNvSpPr/>
                <p:nvPr/>
              </p:nvSpPr>
              <p:spPr>
                <a:xfrm>
                  <a:off x="7114105" y="4495800"/>
                  <a:ext cx="439544" cy="851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</m:oMath>
                    </m:oMathPara>
                  </a14:m>
                  <a:endParaRPr lang="de-DE" sz="2400" dirty="0"/>
                </a:p>
              </p:txBody>
            </p:sp>
          </mc:Choice>
          <mc:Fallback>
            <p:sp>
              <p:nvSpPr>
                <p:cNvPr id="5" name="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105" y="4495800"/>
                  <a:ext cx="439544" cy="85100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feld 5"/>
                <p:cNvSpPr txBox="1"/>
                <p:nvPr/>
              </p:nvSpPr>
              <p:spPr>
                <a:xfrm>
                  <a:off x="5181601" y="4625526"/>
                  <a:ext cx="1397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𝑍𝑖𝑝𝑓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2400" i="1" dirty="0" err="1" smtClean="0">
                            <a:latin typeface="Cambria Math" panose="02040503050406030204" pitchFamily="18" charset="0"/>
                          </a:rPr>
                          <m:t>𝑎𝑤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de-DE" sz="2400" dirty="0"/>
                </a:p>
              </p:txBody>
            </p:sp>
          </mc:Choice>
          <mc:Fallback>
            <p:sp>
              <p:nvSpPr>
                <p:cNvPr id="6" name="Textfeld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4625526"/>
                  <a:ext cx="139700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930" r="-21834" b="-1973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58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60995"/>
              </p:ext>
            </p:extLst>
          </p:nvPr>
        </p:nvGraphicFramePr>
        <p:xfrm>
          <a:off x="488950" y="2396066"/>
          <a:ext cx="4860001" cy="270000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18716"/>
                <a:gridCol w="891743"/>
                <a:gridCol w="891743"/>
                <a:gridCol w="906606"/>
                <a:gridCol w="951193"/>
              </a:tblGrid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Stadt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York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8.175.000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8.175.000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 Angeles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3.792.000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4.087.500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-295.500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Chicago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2.895.000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2.725.000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Houston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2.099.000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2.043.750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55.250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Philadelphia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1.526.000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1.635.000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Phoenix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1.445.000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1.362.500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Antonia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1.327.000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1.167.857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159.143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Diego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1.307.000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1.021.875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285.125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Dalls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1.197.000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908.333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288.667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José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817.500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</a:tbl>
          </a:graphicData>
        </a:graphic>
      </p:graphicFrame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152431"/>
              </p:ext>
            </p:extLst>
          </p:nvPr>
        </p:nvGraphicFramePr>
        <p:xfrm>
          <a:off x="5438866" y="2393949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886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211428"/>
              </p:ext>
            </p:extLst>
          </p:nvPr>
        </p:nvGraphicFramePr>
        <p:xfrm>
          <a:off x="5447333" y="2393948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57491"/>
              </p:ext>
            </p:extLst>
          </p:nvPr>
        </p:nvGraphicFramePr>
        <p:xfrm>
          <a:off x="480483" y="2392890"/>
          <a:ext cx="4859999" cy="26928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18715"/>
                <a:gridCol w="891743"/>
                <a:gridCol w="891743"/>
                <a:gridCol w="906606"/>
                <a:gridCol w="951192"/>
              </a:tblGrid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Stadt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Berlin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3.460.000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Hamburg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1.786.000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1.730.000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München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1.353.000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1.153.333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Köln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Frankfurt, Main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692.000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-13.000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Stuttgart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576.667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Düsseldorf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588.000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494.286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93.714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Fortmun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147.500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Essen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384.444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189.556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Bremen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547.000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01737"/>
              </p:ext>
            </p:extLst>
          </p:nvPr>
        </p:nvGraphicFramePr>
        <p:xfrm>
          <a:off x="463550" y="2396066"/>
          <a:ext cx="4896000" cy="270000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55195"/>
                <a:gridCol w="944619"/>
                <a:gridCol w="716832"/>
                <a:gridCol w="770725"/>
                <a:gridCol w="808629"/>
              </a:tblGrid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Peak Players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Dota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1.262.000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1.262.000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Counter-Strike: </a:t>
                      </a:r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677.700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631.000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46.700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Grand </a:t>
                      </a:r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Theft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Auto V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360.700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420.667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-59.967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 Dead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-154.500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Borderlands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252.400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-128.900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War: ROME </a:t>
                      </a:r>
                      <a:r>
                        <a:rPr lang="en-US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210.333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-92.133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</a:t>
                      </a:r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Fortress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117.900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180.286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-62.386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Terraria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97.300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157.750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-60.450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</a:t>
                      </a:r>
                      <a:r>
                        <a:rPr lang="en-US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Witcher</a:t>
                      </a:r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3: </a:t>
                      </a:r>
                      <a:r>
                        <a:rPr lang="en-US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140.222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-48.022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Civilization</a:t>
                      </a:r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126.200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-35.200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394065"/>
              </p:ext>
            </p:extLst>
          </p:nvPr>
        </p:nvGraphicFramePr>
        <p:xfrm>
          <a:off x="5477932" y="2393949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42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6515846" cy="706964"/>
          </a:xfrm>
        </p:spPr>
        <p:txBody>
          <a:bodyPr/>
          <a:lstStyle/>
          <a:p>
            <a:r>
              <a:rPr lang="de-DE" dirty="0" smtClean="0"/>
              <a:t>5. Einfluss </a:t>
            </a:r>
            <a:r>
              <a:rPr lang="de-DE" dirty="0"/>
              <a:t>von Search Tools und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smtClean="0"/>
              <a:t>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425698"/>
            <a:ext cx="882565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Kopiermechanismus: durch das Suchen von Pages von Google werden die Ergebnisse weiter „verfälscht“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Google listet die relevantesten/populärsten Pages zuerst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User neigen dazu, die bereits bekanntesten Pages weiter zu verlinken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populäre Pages werden immer weiter verlinkt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restliche </a:t>
            </a:r>
            <a:r>
              <a:rPr lang="de-DE" sz="1800" dirty="0"/>
              <a:t>Pages werden komplett </a:t>
            </a:r>
            <a:r>
              <a:rPr lang="de-DE" sz="1800" dirty="0" smtClean="0"/>
              <a:t>überschattet</a:t>
            </a:r>
          </a:p>
          <a:p>
            <a:pPr marL="457200" lvl="1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Folge: Nischenwebseiten, -produkte, etc. müssen dennoch gefunden werden.</a:t>
            </a:r>
          </a:p>
          <a:p>
            <a:pPr marL="457200" lvl="1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61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Realität wieder einmal anders: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User tippen unterschiedlichste Suchanfragen 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es ergeben sich keine „Top Seiten auf Google“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ungewöhnliche Sucheranfragen liefern unbekanntere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Rich-</a:t>
            </a:r>
            <a:r>
              <a:rPr lang="de-DE" sz="1800" dirty="0" err="1" smtClean="0"/>
              <a:t>Get</a:t>
            </a:r>
            <a:r>
              <a:rPr lang="de-DE" sz="1800" dirty="0" smtClean="0"/>
              <a:t>-</a:t>
            </a:r>
            <a:r>
              <a:rPr lang="de-DE" sz="1800" dirty="0" err="1" smtClean="0"/>
              <a:t>Richer</a:t>
            </a:r>
            <a:r>
              <a:rPr lang="de-DE" sz="1800" dirty="0" smtClean="0"/>
              <a:t> Effekte werden bewusst gekontert</a:t>
            </a:r>
            <a:endParaRPr lang="de-DE" sz="18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gray">
          <a:xfrm>
            <a:off x="1154955" y="973668"/>
            <a:ext cx="651584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5. Einfluss von Search Tools und </a:t>
            </a:r>
            <a:r>
              <a:rPr lang="de-DE" dirty="0" err="1" smtClean="0"/>
              <a:t>Recommendation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2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Einfluss von Search Tools und </a:t>
            </a:r>
            <a:r>
              <a:rPr lang="de-DE" dirty="0" err="1"/>
              <a:t>Recommendation</a:t>
            </a:r>
            <a:r>
              <a:rPr lang="de-DE" dirty="0"/>
              <a:t> 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Für Unternehmen wie Amazon, </a:t>
            </a:r>
            <a:r>
              <a:rPr lang="de-DE" dirty="0" err="1" smtClean="0"/>
              <a:t>Netflix</a:t>
            </a:r>
            <a:r>
              <a:rPr lang="de-DE" dirty="0" smtClean="0"/>
              <a:t> und </a:t>
            </a:r>
            <a:r>
              <a:rPr lang="de-DE" dirty="0" err="1" smtClean="0"/>
              <a:t>Steam</a:t>
            </a:r>
            <a:r>
              <a:rPr lang="de-DE" dirty="0" smtClean="0"/>
              <a:t> von Bedeutung: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riesiges Inventar, wie soll der User das finden, was er sucht?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Suchmaschinen werden Teil des Geschäftsmodells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essentiell, wenn der User finden will was generell nicht populär 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861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9953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Zum überprüfen von Gesetzmäßigkeiten wird das Web als Domäne herangezogen.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3103034"/>
            <a:ext cx="5906246" cy="2281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Darstellung des Webs als gerichteter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Kanten des Graphen sind Hyperlinks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Anzahl der Inlinks entspricht der Popularität einer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1 Outlink pro Page</a:t>
            </a:r>
          </a:p>
          <a:p>
            <a:pPr marL="0" indent="0">
              <a:buFont typeface="+mj-lt"/>
              <a:buNone/>
            </a:pPr>
            <a:endParaRPr lang="de-DE" dirty="0" smtClean="0"/>
          </a:p>
          <a:p>
            <a:pPr marL="0" indent="0">
              <a:buFont typeface="+mj-lt"/>
              <a:buNone/>
            </a:pP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8860907" y="507365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213593" y="361103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0726493" y="42439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48120" y="308975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Gerade Verbindung mit Pfeil 10"/>
          <p:cNvCxnSpPr>
            <a:stCxn id="7" idx="7"/>
            <a:endCxn id="9" idx="2"/>
          </p:cNvCxnSpPr>
          <p:nvPr/>
        </p:nvCxnSpPr>
        <p:spPr>
          <a:xfrm flipV="1">
            <a:off x="8921814" y="3504618"/>
            <a:ext cx="1426306" cy="22792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1"/>
            <a:endCxn id="7" idx="6"/>
          </p:cNvCxnSpPr>
          <p:nvPr/>
        </p:nvCxnSpPr>
        <p:spPr>
          <a:xfrm flipH="1" flipV="1">
            <a:off x="9043326" y="4025902"/>
            <a:ext cx="1804679" cy="33952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5" idx="7"/>
            <a:endCxn id="9" idx="3"/>
          </p:cNvCxnSpPr>
          <p:nvPr/>
        </p:nvCxnSpPr>
        <p:spPr>
          <a:xfrm flipV="1">
            <a:off x="9569128" y="3797972"/>
            <a:ext cx="900504" cy="139719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8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Einfluss von Search Tools und </a:t>
            </a:r>
            <a:r>
              <a:rPr lang="de-DE" dirty="0" err="1"/>
              <a:t>Recommendation</a:t>
            </a:r>
            <a:r>
              <a:rPr lang="de-DE" dirty="0"/>
              <a:t> Systems</a:t>
            </a:r>
            <a:br>
              <a:rPr lang="de-DE" dirty="0"/>
            </a:br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536885" y="2298629"/>
            <a:ext cx="5894133" cy="4278372"/>
            <a:chOff x="1104152" y="2383296"/>
            <a:chExt cx="5894133" cy="4278372"/>
          </a:xfrm>
        </p:grpSpPr>
        <p:pic>
          <p:nvPicPr>
            <p:cNvPr id="4" name="Picture 2" descr="http://www.lenco.com/wp-content/uploads/2012/01/Amazon-Log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954" y="2383296"/>
              <a:ext cx="3520822" cy="128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3665454"/>
              <a:ext cx="5843331" cy="8765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52" y="4731663"/>
              <a:ext cx="4141143" cy="431898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5434327"/>
              <a:ext cx="5576570" cy="43189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6229770"/>
              <a:ext cx="1333804" cy="431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40115"/>
            <a:ext cx="9033126" cy="14073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2" y="1642658"/>
            <a:ext cx="8136467" cy="51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Einfluss von Search Tools und </a:t>
            </a:r>
            <a:r>
              <a:rPr lang="de-DE" dirty="0" err="1"/>
              <a:t>Recommendation</a:t>
            </a:r>
            <a:r>
              <a:rPr lang="de-DE" dirty="0"/>
              <a:t> Systems</a:t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96065"/>
            <a:ext cx="3765216" cy="33274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96066"/>
            <a:ext cx="677471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Abschluss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88328" y="2891369"/>
            <a:ext cx="5494663" cy="11726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smtClean="0"/>
              <a:t>Wie können </a:t>
            </a:r>
            <a:r>
              <a:rPr lang="de-DE" sz="2000" dirty="0" err="1" smtClean="0"/>
              <a:t>Latecomer</a:t>
            </a:r>
            <a:r>
              <a:rPr lang="de-DE" sz="2000" dirty="0" smtClean="0"/>
              <a:t> in einer Welt, in der nur die Reichen reicher werden, sich durchsetzen?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042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Annahme: Popularität entspricht der Anzahl der Inlinks einer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Abgeleitete Frage:  </a:t>
            </a:r>
            <a:endParaRPr lang="de-DE" b="1" dirty="0" smtClean="0"/>
          </a:p>
          <a:p>
            <a:pPr marL="0" indent="0" algn="ctr">
              <a:buNone/>
            </a:pPr>
            <a:r>
              <a:rPr lang="de-DE" dirty="0" smtClean="0"/>
              <a:t>Als eine Funktion </a:t>
            </a:r>
            <a:r>
              <a:rPr lang="de-DE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f(k)</a:t>
            </a:r>
            <a:r>
              <a:rPr lang="de-DE" dirty="0" smtClean="0"/>
              <a:t>, welcher Anteil an Pages im Web besitzt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de-DE" dirty="0" smtClean="0"/>
              <a:t>-Inlinks?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048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oxfordmathcenter.com/images/notes/300-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466" y="2603500"/>
            <a:ext cx="3678534" cy="18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5" y="2603500"/>
            <a:ext cx="9555378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 smtClean="0"/>
              <a:t>Einfache Hypothese:</a:t>
            </a:r>
            <a:r>
              <a:rPr lang="de-DE" dirty="0" smtClean="0"/>
              <a:t> Verteilung der Pages entspricht einer Normalverteilung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Jede Menge die als Ergebnis von </a:t>
            </a:r>
            <a:r>
              <a:rPr lang="de-DE" i="1" dirty="0" smtClean="0"/>
              <a:t>unabhängigen</a:t>
            </a:r>
            <a:r>
              <a:rPr lang="de-DE" dirty="0" smtClean="0"/>
              <a:t> und </a:t>
            </a:r>
            <a:r>
              <a:rPr lang="de-DE" i="1" dirty="0" smtClean="0"/>
              <a:t>zufälligen </a:t>
            </a:r>
          </a:p>
          <a:p>
            <a:pPr marL="285750" indent="-285750">
              <a:buNone/>
            </a:pPr>
            <a:r>
              <a:rPr lang="de-DE" dirty="0" smtClean="0"/>
              <a:t>	Einflüssen entsteht, wird sich annährend normalverteilen</a:t>
            </a:r>
          </a:p>
          <a:p>
            <a:pPr marL="0" indent="0">
              <a:buNone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Übertragung auf Pages: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neue Page verlinkt zufällig auf eine zuvor entstandene Page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Jeder neue Link ist ein neues Experiment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Die Anzahl an Pages mit </a:t>
            </a:r>
            <a:r>
              <a:rPr lang="de-DE" sz="18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de-DE" sz="1800" dirty="0" smtClean="0"/>
              <a:t>-Inlinks fällt exponentiell für größer werdende </a:t>
            </a:r>
            <a:r>
              <a:rPr lang="de-DE" sz="18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633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Die tatsächliche Verteilung sieht anders aus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Studien suggerieren: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000" b="0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 smtClean="0"/>
                  <a:t> in der Regel </a:t>
                </a:r>
                <a:r>
                  <a:rPr lang="de-DE" dirty="0">
                    <a:latin typeface="Cambria Math" panose="02040503050406030204" pitchFamily="18" charset="0"/>
                  </a:rPr>
                  <a:t>&gt; </a:t>
                </a:r>
                <a:r>
                  <a:rPr lang="de-DE" dirty="0" smtClean="0">
                    <a:latin typeface="Cambria Math" panose="02040503050406030204" pitchFamily="18" charset="0"/>
                  </a:rPr>
                  <a:t>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„Fällt wesentlich langsamer für größer werdende </a:t>
                </a:r>
                <a:r>
                  <a:rPr lang="de-DE" i="1" dirty="0" smtClean="0">
                    <a:latin typeface="Cambria Math" panose="02040503050406030204" pitchFamily="18" charset="0"/>
                  </a:rPr>
                  <a:t>k</a:t>
                </a:r>
                <a:r>
                  <a:rPr lang="de-DE" dirty="0" smtClean="0"/>
                  <a:t>“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14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8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smtClean="0"/>
              <a:t>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89928" y="5454920"/>
                <a:ext cx="476033" cy="82364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89928" y="5454920"/>
                <a:ext cx="476033" cy="8236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29861" y="5454920"/>
                <a:ext cx="753533" cy="5902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29861" y="5454920"/>
                <a:ext cx="753533" cy="59028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/>
          <p:cNvSpPr txBox="1">
            <a:spLocks/>
          </p:cNvSpPr>
          <p:nvPr/>
        </p:nvSpPr>
        <p:spPr>
          <a:xfrm>
            <a:off x="928070" y="2519362"/>
            <a:ext cx="6498913" cy="48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Folge: Extrem beliebte Pages sind gewöhnlicher als gedacht</a:t>
            </a:r>
            <a:endParaRPr lang="de-D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17081"/>
              </p:ext>
            </p:extLst>
          </p:nvPr>
        </p:nvGraphicFramePr>
        <p:xfrm>
          <a:off x="5991754" y="3063524"/>
          <a:ext cx="5243513" cy="231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Diagramm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104487"/>
              </p:ext>
            </p:extLst>
          </p:nvPr>
        </p:nvGraphicFramePr>
        <p:xfrm>
          <a:off x="553815" y="3063526"/>
          <a:ext cx="5093451" cy="231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564791" y="5454920"/>
                <a:ext cx="388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0.000001, 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91" y="5454920"/>
                <a:ext cx="388774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71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7137404" y="5454920"/>
                <a:ext cx="3733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9,333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4" y="5454920"/>
                <a:ext cx="37338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9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1564790" y="5824252"/>
                <a:ext cx="5225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5987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=0.000000501,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90" y="5824252"/>
                <a:ext cx="522547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50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4100285" y="5437986"/>
                <a:ext cx="10864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85" y="5437986"/>
                <a:ext cx="108642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3923531" y="5807318"/>
                <a:ext cx="144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531" y="5807318"/>
                <a:ext cx="1447800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2186</Words>
  <Application>Microsoft Office PowerPoint</Application>
  <PresentationFormat>Breitbild</PresentationFormat>
  <Paragraphs>518</Paragraphs>
  <Slides>53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4" baseType="lpstr">
      <vt:lpstr>Arial</vt:lpstr>
      <vt:lpstr>Calibri</vt:lpstr>
      <vt:lpstr>Cambria</vt:lpstr>
      <vt:lpstr>Cambria Math</vt:lpstr>
      <vt:lpstr>Century Gothic</vt:lpstr>
      <vt:lpstr>Myriad Pro</vt:lpstr>
      <vt:lpstr>Myriad Proy Gothic (Textkörper)</vt:lpstr>
      <vt:lpstr>Times New Roman</vt:lpstr>
      <vt:lpstr>Wingdings</vt:lpstr>
      <vt:lpstr>Wingdings 3</vt:lpstr>
      <vt:lpstr>Ion-Sitzungssaal</vt:lpstr>
      <vt:lpstr>Power Laws and Rich-Get-Richer Phenomena</vt:lpstr>
      <vt:lpstr>Gliederung</vt:lpstr>
      <vt:lpstr>1. Popularität als Netzwerk Phänomen</vt:lpstr>
      <vt:lpstr>1. Popularität als Netzwerk Phänomen</vt:lpstr>
      <vt:lpstr>1. Popularität als Netzwerk Phänomen</vt:lpstr>
      <vt:lpstr>1. Popularität als Netzwerk Phänomen</vt:lpstr>
      <vt:lpstr>1. Popularität als Netzwerk Phänomen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PowerPoint-Präsentation</vt:lpstr>
      <vt:lpstr>3. Rich-Get-Richer Dynamik</vt:lpstr>
      <vt:lpstr>3.1. Modell und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3.1. Modell und Beispiel</vt:lpstr>
      <vt:lpstr>3.1. Modell und Beispiel</vt:lpstr>
      <vt:lpstr>3.1. Modell und Beispiel</vt:lpstr>
      <vt:lpstr>3.1. Modell und Beispiel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PowerPoint-Präsentation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5. Einfluss von Search Tools und Recommendation Systems</vt:lpstr>
      <vt:lpstr>PowerPoint-Präsentation</vt:lpstr>
      <vt:lpstr>5. Einfluss von Search Tools und Recommendation Systems </vt:lpstr>
      <vt:lpstr>5. Einfluss von Search Tools und Recommendation Systems </vt:lpstr>
      <vt:lpstr>PowerPoint-Präsentation</vt:lpstr>
      <vt:lpstr>5. Einfluss von Search Tools und Recommendation Systems </vt:lpstr>
      <vt:lpstr>Abschluss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Laws and Rich-Get-Richer Phenomena</dc:title>
  <dc:creator>stmajarl</dc:creator>
  <cp:lastModifiedBy>stmajarl</cp:lastModifiedBy>
  <cp:revision>87</cp:revision>
  <dcterms:created xsi:type="dcterms:W3CDTF">2015-05-26T14:48:18Z</dcterms:created>
  <dcterms:modified xsi:type="dcterms:W3CDTF">2015-05-28T01:29:47Z</dcterms:modified>
</cp:coreProperties>
</file>